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89" r:id="rId3"/>
    <p:sldId id="280" r:id="rId4"/>
    <p:sldId id="281" r:id="rId5"/>
    <p:sldId id="282" r:id="rId6"/>
    <p:sldId id="290" r:id="rId7"/>
    <p:sldId id="284" r:id="rId8"/>
    <p:sldId id="287" r:id="rId9"/>
    <p:sldId id="288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16T16:27:22.0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4341">
    <iact:property name="dataType"/>
    <iact:actionData xml:id="d0">
      <inkml:trace xmlns:inkml="http://www.w3.org/2003/InkML" xml:id="stk0" contextRef="#ctx0" brushRef="#br0">12455 12050 0,'26'0'36,"50"0"-27,25 0 4,153 0-6,-51 50 5,-26-24-3,-75-26 1,-26 0-1,0 0 2,-25 0-1,0 0 1,-1 0-2,-24 0 2,-1 0-1,0 0-1,26 0 1,-51-26-1,25 26 2,1-25-1,25 0 0,-26 25 0,0 0 0,26 0 1,25-51-1,-25 51-1,25-25 0,0 25 1,-25 0 2,0-26-4,-26 26 3,0 0-1,1 0-1,-1 0 2,0 0-2,-25-25 31,0-1-9,0 1-22,0-26 1,-25-25 1,0-51 0,-1 26-2,1-1 1,0 26 1,-1 0-2,1 26 3,-1-52-5,1 77 4,25-1 0,0 1-2,-25 0 1,25-1 0,0 1 0,-26 0 0,26-1 39,-25 26 132</inkml:trace>
    </iact:actionData>
  </iact:action>
  <iact:action type="add" startTime="36309">
    <iact:property name="dataType"/>
    <iact:actionData xml:id="d1">
      <inkml:trace xmlns:inkml="http://www.w3.org/2003/InkML" xml:id="stk1" contextRef="#ctx0" brushRef="#br0">15398 10096 0,'0'0'5,"-25"0"-1,25-25 8,-26 25-4,1-25 1,-1 25 11,1 0-11,25-26 11,-25 26-10,-1 0 10,1 0-10,0 0 0,-1 0 0,1 0 0,-1 0 11,1 0-10,0 0-2,-1 0 0,1 0 1,0 0 0,-26 0 10,26 26-10,-1-26 0,1 25 0,-1-25 2,1 25-4,-26 26 3,1 0 0,-1 25-3,25-76 2,26 25 0,0 1-1,-25-1 2,25 0 1,-25-25-4,25 26 2,0-1 1,0 1 18,0-1-18,25 0 9,-25 1-11,25-1 1,1 0 0,-1-25 0,1 26 2,-1-26-4,-25 25 3,25-25-2,1 25 2,-1-25-2,0 26 1,1-26 0,-1 0 0,1 25 0,-1-25 0,26 0 0,-1 0 1,26 0-1,-25 0-2,76 0 4,-51 0-3,0 0 3,-25 0-3,0 0 0,-26-25 2,26 25-2,-26 0 0,1 0 42,-26-26-42,0 1 33,25 0-34,-25-1 4,25-24 8,1-1-11,-1-51 1,-25 52-1,25 50 2,-25-51-1,0 26-1,0-26 1,0 26 0,0-1 11,0 1 10,-25-1-23,25 1 3,-25 25 1,-1-25-5,1 25 4,0-26 0,-26 26-2,25 0 3,-24-25-5,24 25 3,1 0 0,0 0 0,-26 0 2,26-25-4,-1 25 4,1 0-4,-1 0 23,1 0-10,0 0 8,-1 0-10,1 0 4,0 0 4,-1 0 63,1 0-40,-1 0-20,1 0 21</inkml:trace>
    </iact:actionData>
  </iact:action>
  <iact:action type="add" startTime="40015">
    <iact:property name="dataType"/>
    <iact:actionData xml:id="d2">
      <inkml:trace xmlns:inkml="http://www.w3.org/2003/InkML" xml:id="stk2" contextRef="#ctx0" brushRef="#br0">18163 10122 0,'-25'0'29,"-1"0"-17,-24 0 6,-27 0-9,27 0 1,-52 0 1,52 0 0,24 0-3,-50 25 3,25 1 9,26-1-11,0 0 2,-1 1-1,-25-1-1,51 0 2,-25 1-2,25-1 3,0 26-2,0-26 0,0 1-1,0-1 1,0 0 0,0 1 0,0-1 1,0 0-2,0 1 0,0-1 2,0 0 18,25 1-19,1-1 2,25 1-3,-26-1 1,26 0 0,-51 1 1,25-26-3,26 25 2,-26 0 0,1-25 0,-1 0 0,0 0 2,1 26-4,-1-26 2,26 0 0,-1 0 1,1 0-1,0 0 0,0 0 1,-26 0-3,0 0 2,1 0 10,-1 0-10,1 0 0,-1-26 0,0 26 1,-25-25-2,26 25 3,-26-25-3,0-1 1,25 26-1,-25-50 1,0 24 2,25 26-3,-25-51 0,26 1 1,-26 24 0,0-24 2,0 24-4,0 1 2,0 0 2,0-1-3,0 1 2,0-26-3,0 26 2,-26-26 0,1 26 2,0-1-4,-1 26 2,-24-25 0,-1 0 0,0-1 0,0 26 0,1 0 0,-1-25 0,0 25 0,0 0 0,26 0 2,-26 0-2,26 0-2,0 0 12,-1 0 0,1 0-8,-1 0 7,1 0 0,25 25 1</inkml:trace>
    </iact:actionData>
  </iact:action>
  <iact:action type="add" startTime="43293">
    <iact:property name="dataType"/>
    <iact:actionData xml:id="d3">
      <inkml:trace xmlns:inkml="http://www.w3.org/2003/InkML" xml:id="stk3" contextRef="#ctx0" brushRef="#br0">20370 11314 0,'25'0'58,"26"0"-48,101 0-1,1 0 3,-1 0-2,0 0-1,-25 0 1,25 0 1,-50 0-2,24 0 3,-49 0-4,24 0 2,0 0 1,-75 0-2,25 0 2,50 0-2,-50-25 1,0-1 12,-1 26-13,1 0 0,-26-25 1,26 25 0,-26 0 0,26 0 1,-51-25-3,51 25 2,-26 0 1,1 0-2,-1-26 3,0 26-3,1 0 12,-1 0-1,1 0-1,-1 0 50,0 0-19,1 0 0</inkml:trace>
    </iact:actionData>
  </iact:action>
  <iact:action type="add" startTime="57018">
    <iact:property name="dataType"/>
    <iact:actionData xml:id="d4">
      <inkml:trace xmlns:inkml="http://www.w3.org/2003/InkML" xml:id="stk4" contextRef="#ctx0" brushRef="#br0">20598 15119 0,'-25'-25'55,"0"25"-33,-26 0-14,-25-51 4,-102 0-5,-75-76 4,24 51 0,1 25-3,101-25 2,-25 51 1,25 0 0,26-26-1,-26 51 0,51-26 1,0 26-3,-1 0 1,-24-25 3,25 25-3,0 0 2,0 0-3,25 0 2,-51 0 0,77 0 2,-26 0-2,-50 0-2,75 0 3,-24 0-2,-1 0 3,-50 0-2,75 0-1,1 0 0,-26 0 1,26 0 0,-1 25 0,1 1 1,-26-1 0,26 26-3,-1 25 3,1 0 0,25 76-3,-25-25 2,25 76 1,0 0-2,0 25 1,76-25 1,0-25-1,0-1-1,-25-50 1,50-51 3,1 77-4,25-103-1,-26 26 3,77-25-3,-1 0 6,-25-26-7,1-25 4,24 0-1,-25 0 0,26-51-1,0-50 2,-1 0-1,-50-1 0,0 51-1,-51-50 3,25 50-4,-50-50 2,0 50 1,25 0-1,0 0 1,-51 1-3,26-1 3,0 0-2,-26 1 3,26-27-2,-26 27-3,26-1 5,-25 0-2,-1 26-2,0 0 2,1-1 0,-26 1 1,25-26 0,-25 26-3,0-26 5,0 0-6,0 0 3,0 1 0,-25-1 2,-1 26-4,-24-26 2,-1 26 2,0-26-2,0 51-2,-25-26 5,-25 1-6,25 25 5,0 0-4,-1 0 3,-24 0 1,76 0-3,-77 0 1,51 0-2,26 0 2,-26 0 3,26 0-6,0 0 3,-26 0 1,25 0-2,1 0 1,0 0 10,-1 0-8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16T16:27:22.0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399">
    <iact:property name="dataType"/>
    <iact:actionData xml:id="d0">
      <inkml:trace xmlns:inkml="http://www.w3.org/2003/InkML" xml:id="stk0" contextRef="#ctx0" brushRef="#br0">3957 10959 0,'0'-25'193,"0"-1"-63,25 26-81,51-25-30,26 25-8,-26 0-2,0 0 1,0-26 0,-25 26 2,0 0-3,25 0 1,-26 0-1,1-25 1,0 25 0,25 0 0,25 0 1,-24 0-2,-1-25 3,-26 25-4,26 0 3,-25 0-1,0-26-1,0 26 1,-1 0 0,-24 0 0,-1 0 1,26 0-2,-26 0 12,1 0-11,-1 0-1,0 0 2,1 0-2,-1 0 11,0 0 11,1 0-11,-1 0-2</inkml:trace>
    </iact:actionData>
  </iact:action>
  <iact:action type="add" startTime="99855">
    <iact:property name="dataType"/>
    <iact:actionData xml:id="d1">
      <inkml:trace xmlns:inkml="http://www.w3.org/2003/InkML" xml:id="stk1" contextRef="#ctx0" brushRef="#br0">3475 15753 0,'51'0'24,"253"76"-13,279 76 0,-202-126-2,-77 24 2,52-24-4,-103-26 3,-50 51 1,-25-51 0,-77 0-3,26 0 3,-76 0 0,25 0-3,-25 0 4,-26 0-3</inkml:trace>
    </iact:actionData>
  </iact:action>
</iact:action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microsoft.com/office/2011/relationships/inkAction" Target="../ink/inkAction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microsoft.com/office/2011/relationships/inkAction" Target="../ink/inkAction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0" name="Rectangle 7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4A121-0ADB-4D33-95FF-46E4B0D33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38" y="4756638"/>
            <a:ext cx="11139854" cy="930447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Hadoop Tutorial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93815-F7EF-4E19-A093-7B920DE76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9362" y="5687086"/>
            <a:ext cx="9144000" cy="548614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74E856"/>
                </a:solidFill>
              </a:rPr>
              <a:t>HDFS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7CB3E-2738-497B-BA29-597FF1AFC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80" y="307731"/>
            <a:ext cx="3997637" cy="3997637"/>
          </a:xfrm>
          <a:prstGeom prst="rect">
            <a:avLst/>
          </a:prstGeom>
        </p:spPr>
      </p:pic>
      <p:pic>
        <p:nvPicPr>
          <p:cNvPr id="1026" name="Picture 2" descr="Image result for hadoop">
            <a:extLst>
              <a:ext uri="{FF2B5EF4-FFF2-40B4-BE49-F238E27FC236}">
                <a16:creationId xmlns:a16="http://schemas.microsoft.com/office/drawing/2014/main" id="{D2831393-074A-4025-9A42-0F1D46DE8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043" y="989022"/>
            <a:ext cx="5455917" cy="263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1" name="Straight Connector 7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30B889F-045E-4031-B120-4650C983BE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13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36"/>
    </mc:Choice>
    <mc:Fallback>
      <p:transition spd="slow" advTm="15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6D6A2A-84DD-4BA9-A3DE-0A9EFD0B8D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3"/>
    </mc:Choice>
    <mc:Fallback>
      <p:transition spd="slow" advTm="2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292" y="513612"/>
            <a:ext cx="9894133" cy="1031216"/>
          </a:xfrm>
        </p:spPr>
        <p:txBody>
          <a:bodyPr anchor="b">
            <a:normAutofit/>
          </a:bodyPr>
          <a:lstStyle/>
          <a:p>
            <a:r>
              <a:rPr lang="en-US" b="1"/>
              <a:t>HDFS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D9A0FC-611A-44F2-9C89-BB7DF9852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293" y="2617102"/>
            <a:ext cx="5069382" cy="2699445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607803A-4E99-444E-94F7-8785CDDF5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80154" y="1884045"/>
            <a:ext cx="3275668" cy="2853308"/>
          </a:xfrm>
          <a:custGeom>
            <a:avLst/>
            <a:gdLst>
              <a:gd name="connsiteX0" fmla="*/ 3275668 w 3275668"/>
              <a:gd name="connsiteY0" fmla="*/ 2853308 h 2853308"/>
              <a:gd name="connsiteX1" fmla="*/ 655 w 3275668"/>
              <a:gd name="connsiteY1" fmla="*/ 2853308 h 2853308"/>
              <a:gd name="connsiteX2" fmla="*/ 0 w 3275668"/>
              <a:gd name="connsiteY2" fmla="*/ 2467565 h 2853308"/>
              <a:gd name="connsiteX3" fmla="*/ 2869894 w 3275668"/>
              <a:gd name="connsiteY3" fmla="*/ 2468888 h 2853308"/>
              <a:gd name="connsiteX4" fmla="*/ 2869894 w 3275668"/>
              <a:gd name="connsiteY4" fmla="*/ 0 h 2853308"/>
              <a:gd name="connsiteX5" fmla="*/ 3275668 w 3275668"/>
              <a:gd name="connsiteY5" fmla="*/ 0 h 285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2853308">
                <a:moveTo>
                  <a:pt x="3275668" y="2853308"/>
                </a:moveTo>
                <a:lnTo>
                  <a:pt x="655" y="2853308"/>
                </a:lnTo>
                <a:cubicBezTo>
                  <a:pt x="-655" y="2720171"/>
                  <a:pt x="1310" y="2600702"/>
                  <a:pt x="0" y="2467565"/>
                </a:cubicBezTo>
                <a:lnTo>
                  <a:pt x="2869894" y="246888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989BE6A-C309-418E-8ADD-1616A9805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55822" y="3222529"/>
            <a:ext cx="3242952" cy="2828156"/>
          </a:xfrm>
          <a:custGeom>
            <a:avLst/>
            <a:gdLst>
              <a:gd name="connsiteX0" fmla="*/ 2837178 w 3242952"/>
              <a:gd name="connsiteY0" fmla="*/ 0 h 2828156"/>
              <a:gd name="connsiteX1" fmla="*/ 3242952 w 3242952"/>
              <a:gd name="connsiteY1" fmla="*/ 0 h 2828156"/>
              <a:gd name="connsiteX2" fmla="*/ 3242952 w 3242952"/>
              <a:gd name="connsiteY2" fmla="*/ 2828156 h 2828156"/>
              <a:gd name="connsiteX3" fmla="*/ 0 w 3242952"/>
              <a:gd name="connsiteY3" fmla="*/ 2828156 h 2828156"/>
              <a:gd name="connsiteX4" fmla="*/ 0 w 3242952"/>
              <a:gd name="connsiteY4" fmla="*/ 2442859 h 2828156"/>
              <a:gd name="connsiteX5" fmla="*/ 2837178 w 3242952"/>
              <a:gd name="connsiteY5" fmla="*/ 2443295 h 28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2952" h="2828156">
                <a:moveTo>
                  <a:pt x="2837178" y="0"/>
                </a:moveTo>
                <a:lnTo>
                  <a:pt x="3242952" y="0"/>
                </a:lnTo>
                <a:lnTo>
                  <a:pt x="3242952" y="2828156"/>
                </a:lnTo>
                <a:lnTo>
                  <a:pt x="0" y="2828156"/>
                </a:lnTo>
                <a:lnTo>
                  <a:pt x="0" y="2442859"/>
                </a:lnTo>
                <a:lnTo>
                  <a:pt x="2837178" y="2443295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1373" y="386080"/>
            <a:ext cx="4004227" cy="5280217"/>
          </a:xfrm>
        </p:spPr>
        <p:txBody>
          <a:bodyPr anchor="ctr"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As we discussed in the introductory video about what is Hadoop :</a:t>
            </a:r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 </a:t>
            </a:r>
            <a:r>
              <a:rPr lang="en-US" sz="2000" b="1" dirty="0"/>
              <a:t>Apache Hadoop is the collection of software utilities that facilitate Big Data processing and storage using a network of many computers in the form of cluster consisting of several nodes.</a:t>
            </a:r>
          </a:p>
          <a:p>
            <a:pPr marL="457200" lvl="1" indent="0">
              <a:buNone/>
            </a:pPr>
            <a:endParaRPr lang="en-US" sz="2000" b="1" dirty="0"/>
          </a:p>
          <a:p>
            <a:pPr marL="457200" lvl="1" indent="0">
              <a:buNone/>
            </a:pP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</a:rPr>
              <a:t>Data Processing : MapReduce</a:t>
            </a:r>
          </a:p>
          <a:p>
            <a:pPr marL="457200" lvl="1" indent="0">
              <a:buNone/>
            </a:pP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</a:rPr>
              <a:t>Distributed Storage : HDFS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E81890-AD8F-4C51-AB3B-1FA67A5DB981}"/>
              </a:ext>
            </a:extLst>
          </p:cNvPr>
          <p:cNvSpPr txBox="1"/>
          <p:nvPr/>
        </p:nvSpPr>
        <p:spPr>
          <a:xfrm>
            <a:off x="1514292" y="3222529"/>
            <a:ext cx="99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highlight>
                  <a:srgbClr val="00FFFF"/>
                </a:highlight>
              </a:rPr>
              <a:t>NAMENODE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1E52F-1E5B-4BCB-81FE-5056EC3F84CB}"/>
              </a:ext>
            </a:extLst>
          </p:cNvPr>
          <p:cNvSpPr txBox="1"/>
          <p:nvPr/>
        </p:nvSpPr>
        <p:spPr>
          <a:xfrm>
            <a:off x="4149993" y="3290500"/>
            <a:ext cx="99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highlight>
                  <a:srgbClr val="00FFFF"/>
                </a:highlight>
              </a:rPr>
              <a:t>DATA NODE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1915688-676D-483D-A220-DB8C439394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839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774"/>
    </mc:Choice>
    <mc:Fallback>
      <p:transition spd="slow" advTm="75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Hadoop / HDFS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476875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r>
              <a:rPr lang="en-US" dirty="0"/>
              <a:t>HDFS exposes a file system which allows user data to be stored in files. Internally, a file is split into one or more blocks and these blocks are stored in a set of slave nodes.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Hadoop Distributed File System is a block-structured file system where each file is divided into blocks of a configured size, default size is 128 MB. These blocks are stored across the Slave nodes in the cluster and managed by the Master node.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HDFS has a master/slave architecture where –</a:t>
            </a:r>
          </a:p>
          <a:p>
            <a:pPr lvl="1"/>
            <a:endParaRPr lang="en-US" dirty="0"/>
          </a:p>
          <a:p>
            <a:pPr lvl="1"/>
            <a:r>
              <a:rPr lang="en-US" b="1" dirty="0" err="1">
                <a:highlight>
                  <a:srgbClr val="00FFFF"/>
                </a:highlight>
              </a:rPr>
              <a:t>NameNode</a:t>
            </a:r>
            <a:r>
              <a:rPr lang="en-US" dirty="0"/>
              <a:t>, is a master server/node that stores the Metadata of the data blocks, which are stored on various slave nodes in the cluster.</a:t>
            </a:r>
          </a:p>
          <a:p>
            <a:pPr lvl="1"/>
            <a:endParaRPr lang="en-US" dirty="0"/>
          </a:p>
          <a:p>
            <a:pPr lvl="1"/>
            <a:r>
              <a:rPr lang="en-US" b="1" dirty="0" err="1">
                <a:highlight>
                  <a:srgbClr val="00FFFF"/>
                </a:highlight>
              </a:rPr>
              <a:t>DataNodes</a:t>
            </a:r>
            <a:r>
              <a:rPr lang="en-US" dirty="0"/>
              <a:t>: is the slave node, which stores actual data in the HDFS.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Note: The </a:t>
            </a:r>
            <a:r>
              <a:rPr lang="en-US" dirty="0" err="1">
                <a:highlight>
                  <a:srgbClr val="00FFFF"/>
                </a:highlight>
              </a:rPr>
              <a:t>NameNode</a:t>
            </a:r>
            <a:r>
              <a:rPr lang="en-US" dirty="0"/>
              <a:t> and </a:t>
            </a:r>
            <a:r>
              <a:rPr lang="en-US" dirty="0" err="1">
                <a:highlight>
                  <a:srgbClr val="00FFFF"/>
                </a:highlight>
              </a:rPr>
              <a:t>DataNode</a:t>
            </a:r>
            <a:r>
              <a:rPr lang="en-US" dirty="0"/>
              <a:t> are pieces of software designed to run on commodity machines across the network.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9E5A07C-6E69-45CF-9F8A-1DD969DB27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566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785"/>
    </mc:Choice>
    <mc:Fallback>
      <p:transition spd="slow" advTm="142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E37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Hadoop Architecture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C10B368F-549A-4D3F-85AF-A7CB663BFD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038600" y="1037229"/>
            <a:ext cx="7188199" cy="47801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280DE4-35E4-4D4A-8D8F-FDC39AA01071}"/>
              </a:ext>
            </a:extLst>
          </p:cNvPr>
          <p:cNvSpPr/>
          <p:nvPr/>
        </p:nvSpPr>
        <p:spPr>
          <a:xfrm>
            <a:off x="5550088" y="6153024"/>
            <a:ext cx="27580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Open Sans"/>
              </a:rPr>
              <a:t>Image Credit :Apache.org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882B0CC-6F4D-4D65-A504-35D5C28F28F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483800" y="3589200"/>
              <a:ext cx="3681000" cy="24840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882B0CC-6F4D-4D65-A504-35D5C28F28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74440" y="3579840"/>
                <a:ext cx="3699720" cy="25027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4A1B950-26CE-4139-93F4-23B23C7B5B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611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484"/>
    </mc:Choice>
    <mc:Fallback>
      <p:transition spd="slow" advTm="86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365125"/>
            <a:ext cx="10906760" cy="457835"/>
          </a:xfrm>
        </p:spPr>
        <p:txBody>
          <a:bodyPr>
            <a:noAutofit/>
          </a:bodyPr>
          <a:lstStyle/>
          <a:p>
            <a:r>
              <a:rPr lang="en-US" sz="2800" b="1" dirty="0" err="1"/>
              <a:t>NameNode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040" y="822960"/>
            <a:ext cx="11470640" cy="579120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err="1"/>
              <a:t>NameNode</a:t>
            </a:r>
            <a:r>
              <a:rPr lang="en-US" dirty="0"/>
              <a:t> is the master daemon that maintains and manages the </a:t>
            </a:r>
            <a:r>
              <a:rPr lang="en-US" dirty="0" err="1"/>
              <a:t>DataNodes</a:t>
            </a:r>
            <a:r>
              <a:rPr lang="en-US" dirty="0"/>
              <a:t> (slave nodes)</a:t>
            </a:r>
          </a:p>
          <a:p>
            <a:endParaRPr lang="en-US" dirty="0"/>
          </a:p>
          <a:p>
            <a:r>
              <a:rPr lang="en-US" b="1" dirty="0" err="1"/>
              <a:t>NameNode</a:t>
            </a:r>
            <a:r>
              <a:rPr lang="en-US" dirty="0"/>
              <a:t> records the metadata of all the files stored in the cluster, e.g. The location of blocks stored, the size of the files, permissions, hierarchy, etc. </a:t>
            </a:r>
          </a:p>
          <a:p>
            <a:endParaRPr lang="en-US" dirty="0"/>
          </a:p>
          <a:p>
            <a:r>
              <a:rPr lang="en-US" dirty="0"/>
              <a:t>There are two files associated with the metadata:</a:t>
            </a:r>
          </a:p>
          <a:p>
            <a:pPr lvl="1"/>
            <a:r>
              <a:rPr lang="en-US" b="1" dirty="0" err="1"/>
              <a:t>FsImage</a:t>
            </a:r>
            <a:r>
              <a:rPr lang="en-US" dirty="0"/>
              <a:t>: It contains the complete state of the file system namespace since the start of the </a:t>
            </a:r>
            <a:r>
              <a:rPr lang="en-US" dirty="0" err="1"/>
              <a:t>NameNode</a:t>
            </a:r>
            <a:r>
              <a:rPr lang="en-US" dirty="0"/>
              <a:t>.</a:t>
            </a:r>
          </a:p>
          <a:p>
            <a:pPr lvl="1"/>
            <a:r>
              <a:rPr lang="en-US" b="1" dirty="0" err="1"/>
              <a:t>EditLogs</a:t>
            </a:r>
            <a:r>
              <a:rPr lang="en-US" dirty="0"/>
              <a:t>: It contains all the recent modifications made to the file system with respect to the most recent </a:t>
            </a:r>
            <a:r>
              <a:rPr lang="en-US" dirty="0" err="1"/>
              <a:t>FsImage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NameNode</a:t>
            </a:r>
            <a:r>
              <a:rPr lang="en-US" dirty="0"/>
              <a:t> records each change that takes place to the file system metadata. </a:t>
            </a:r>
          </a:p>
          <a:p>
            <a:pPr marL="0" indent="0">
              <a:buNone/>
            </a:pPr>
            <a:r>
              <a:rPr lang="en-US" dirty="0"/>
              <a:t>   For example, if a file is deleted in HDFS, the </a:t>
            </a:r>
            <a:r>
              <a:rPr lang="en-US" dirty="0" err="1"/>
              <a:t>NameNode</a:t>
            </a:r>
            <a:r>
              <a:rPr lang="en-US" dirty="0"/>
              <a:t> will immediately record        this.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583C1DD-1D5E-4F75-9068-2759CCCD652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51000" y="3881160"/>
              <a:ext cx="1096200" cy="19274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583C1DD-1D5E-4F75-9068-2759CCCD65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1640" y="3871800"/>
                <a:ext cx="1114920" cy="19461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64FA9B6-D6F1-46CF-83C2-C9D0EF409E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05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832"/>
    </mc:Choice>
    <mc:Fallback>
      <p:transition spd="slow" advTm="123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365125"/>
            <a:ext cx="10906760" cy="457835"/>
          </a:xfrm>
        </p:spPr>
        <p:txBody>
          <a:bodyPr>
            <a:noAutofit/>
          </a:bodyPr>
          <a:lstStyle/>
          <a:p>
            <a:r>
              <a:rPr lang="en-US" sz="2800" b="1" dirty="0" err="1"/>
              <a:t>NameNode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040" y="822960"/>
            <a:ext cx="11470640" cy="5791200"/>
          </a:xfrm>
        </p:spPr>
        <p:txBody>
          <a:bodyPr>
            <a:normAutofit/>
          </a:bodyPr>
          <a:lstStyle/>
          <a:p>
            <a:r>
              <a:rPr lang="en-US" b="1" dirty="0" err="1"/>
              <a:t>NameNode</a:t>
            </a:r>
            <a:r>
              <a:rPr lang="en-US" dirty="0"/>
              <a:t> regularly receives a Heartbeat and a block report from all the </a:t>
            </a:r>
            <a:r>
              <a:rPr lang="en-US" dirty="0" err="1"/>
              <a:t>DataNodes</a:t>
            </a:r>
            <a:r>
              <a:rPr lang="en-US" dirty="0"/>
              <a:t> in the cluster to ensure that the </a:t>
            </a:r>
            <a:r>
              <a:rPr lang="en-US" dirty="0" err="1"/>
              <a:t>DataNodes</a:t>
            </a:r>
            <a:r>
              <a:rPr lang="en-US" dirty="0"/>
              <a:t> are live.</a:t>
            </a:r>
          </a:p>
          <a:p>
            <a:endParaRPr lang="en-US" dirty="0"/>
          </a:p>
          <a:p>
            <a:r>
              <a:rPr lang="en-US" b="1" dirty="0" err="1"/>
              <a:t>NameNode</a:t>
            </a:r>
            <a:r>
              <a:rPr lang="en-US" dirty="0"/>
              <a:t> keeps a record of all the blocks in HDFS and in which nodes these blocks are located.</a:t>
            </a:r>
          </a:p>
          <a:p>
            <a:endParaRPr lang="en-US" dirty="0"/>
          </a:p>
          <a:p>
            <a:r>
              <a:rPr lang="en-US" b="1" dirty="0" err="1"/>
              <a:t>NameNode</a:t>
            </a:r>
            <a:r>
              <a:rPr lang="en-US" dirty="0"/>
              <a:t> is also responsible to take care of the replication of the data blocks in the cluster.</a:t>
            </a:r>
          </a:p>
          <a:p>
            <a:endParaRPr lang="en-US" dirty="0"/>
          </a:p>
          <a:p>
            <a:r>
              <a:rPr lang="en-US" dirty="0"/>
              <a:t>In case of the </a:t>
            </a:r>
            <a:r>
              <a:rPr lang="en-US" dirty="0" err="1"/>
              <a:t>DataNode</a:t>
            </a:r>
            <a:r>
              <a:rPr lang="en-US" dirty="0"/>
              <a:t> failure, the </a:t>
            </a:r>
            <a:r>
              <a:rPr lang="en-US" b="1" dirty="0" err="1"/>
              <a:t>NameNode</a:t>
            </a:r>
            <a:r>
              <a:rPr lang="en-US" dirty="0"/>
              <a:t> chooses new </a:t>
            </a:r>
            <a:r>
              <a:rPr lang="en-US" dirty="0" err="1"/>
              <a:t>DataNodes</a:t>
            </a:r>
            <a:r>
              <a:rPr lang="en-US" dirty="0"/>
              <a:t>  for those blocks of data presented in the failed </a:t>
            </a:r>
            <a:r>
              <a:rPr lang="en-US" dirty="0" err="1"/>
              <a:t>datanode</a:t>
            </a:r>
            <a:r>
              <a:rPr lang="en-US" dirty="0"/>
              <a:t>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DB9D7B6-8CAE-47B9-84EA-4E0836569E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67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94"/>
    </mc:Choice>
    <mc:Fallback>
      <p:transition spd="slow" advTm="100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Data Node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r>
              <a:rPr lang="en-US" b="1" dirty="0" err="1"/>
              <a:t>DataNodes</a:t>
            </a:r>
            <a:r>
              <a:rPr lang="en-US" dirty="0"/>
              <a:t>: are slave daemons or process which runs on each slave machine.</a:t>
            </a:r>
          </a:p>
          <a:p>
            <a:endParaRPr lang="en-US" dirty="0"/>
          </a:p>
          <a:p>
            <a:r>
              <a:rPr lang="en-US" dirty="0"/>
              <a:t>The actual data is stored on </a:t>
            </a:r>
            <a:r>
              <a:rPr lang="en-US" b="1" dirty="0" err="1"/>
              <a:t>DataNodes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DataNodes</a:t>
            </a:r>
            <a:r>
              <a:rPr lang="en-US" b="1" dirty="0"/>
              <a:t>: </a:t>
            </a:r>
            <a:r>
              <a:rPr lang="en-US" dirty="0"/>
              <a:t> perform the low-level read and write requests from the file system’s clients.</a:t>
            </a:r>
          </a:p>
          <a:p>
            <a:endParaRPr lang="en-US" dirty="0"/>
          </a:p>
          <a:p>
            <a:r>
              <a:rPr lang="en-US" b="1" dirty="0" err="1"/>
              <a:t>DataNodes</a:t>
            </a:r>
            <a:r>
              <a:rPr lang="en-US" b="1" dirty="0"/>
              <a:t>:</a:t>
            </a:r>
            <a:r>
              <a:rPr lang="en-US" dirty="0"/>
              <a:t> send heartbeats to the </a:t>
            </a:r>
            <a:r>
              <a:rPr lang="en-US" dirty="0" err="1"/>
              <a:t>NameNode</a:t>
            </a:r>
            <a:r>
              <a:rPr lang="en-US" dirty="0"/>
              <a:t> periodically to report the overall health of HDFS.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B008025-14E4-4470-9567-EDCC4B57C9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280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479"/>
    </mc:Choice>
    <mc:Fallback>
      <p:transition spd="slow" advTm="65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Secondary </a:t>
            </a:r>
            <a:r>
              <a:rPr lang="en-US" sz="2800" b="1" dirty="0" err="1"/>
              <a:t>NameNode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dirty="0"/>
              <a:t>Secondary </a:t>
            </a:r>
            <a:r>
              <a:rPr lang="en-US" dirty="0" err="1"/>
              <a:t>NameNode</a:t>
            </a:r>
            <a:r>
              <a:rPr lang="en-US" dirty="0"/>
              <a:t> is the third process apart from </a:t>
            </a:r>
            <a:r>
              <a:rPr lang="en-US" dirty="0" err="1"/>
              <a:t>NameNode</a:t>
            </a:r>
            <a:r>
              <a:rPr lang="en-US" dirty="0"/>
              <a:t> and the </a:t>
            </a:r>
            <a:r>
              <a:rPr lang="en-US" dirty="0" err="1"/>
              <a:t>Datanode</a:t>
            </a:r>
            <a:r>
              <a:rPr lang="en-US" dirty="0"/>
              <a:t>.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The Secondary </a:t>
            </a:r>
            <a:r>
              <a:rPr lang="en-US" dirty="0" err="1"/>
              <a:t>NameNode</a:t>
            </a:r>
            <a:r>
              <a:rPr lang="en-US" dirty="0"/>
              <a:t> works concurrently with the primary </a:t>
            </a:r>
            <a:r>
              <a:rPr lang="en-US" dirty="0" err="1"/>
              <a:t>NameNode</a:t>
            </a:r>
            <a:r>
              <a:rPr lang="en-US" dirty="0"/>
              <a:t> as a </a:t>
            </a:r>
            <a:r>
              <a:rPr lang="en-US" b="1" dirty="0"/>
              <a:t>helper daemon.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dirty="0"/>
              <a:t>Secondary </a:t>
            </a:r>
            <a:r>
              <a:rPr lang="en-US" dirty="0" err="1"/>
              <a:t>NameNode</a:t>
            </a:r>
            <a:r>
              <a:rPr lang="en-US" dirty="0"/>
              <a:t> is not the backup of the </a:t>
            </a:r>
            <a:r>
              <a:rPr lang="en-US" dirty="0" err="1"/>
              <a:t>Namenode</a:t>
            </a:r>
            <a:r>
              <a:rPr lang="en-US" dirty="0"/>
              <a:t>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The Secondary </a:t>
            </a:r>
            <a:r>
              <a:rPr lang="en-US" dirty="0" err="1"/>
              <a:t>NameNode</a:t>
            </a:r>
            <a:r>
              <a:rPr lang="en-US" dirty="0"/>
              <a:t> is one which constantly reads all the file systems and metadata from the RAM of the </a:t>
            </a:r>
            <a:r>
              <a:rPr lang="en-US" dirty="0" err="1"/>
              <a:t>NameNode</a:t>
            </a:r>
            <a:r>
              <a:rPr lang="en-US" dirty="0"/>
              <a:t> and writes it into the hard disk or the file system.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Secondary name node helps </a:t>
            </a:r>
            <a:r>
              <a:rPr lang="en-US" dirty="0" err="1"/>
              <a:t>Namenode</a:t>
            </a:r>
            <a:r>
              <a:rPr lang="en-US" dirty="0"/>
              <a:t> to do the bulky task of managing the state of the system.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0B11FC9-EB8D-48FC-8093-9D9EDCB79C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973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526"/>
    </mc:Choice>
    <mc:Fallback>
      <p:transition spd="slow" advTm="73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Secondary Node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1C9BC83-A436-4837-ABD4-4DC4B94C581F}"/>
              </a:ext>
            </a:extLst>
          </p:cNvPr>
          <p:cNvSpPr/>
          <p:nvPr/>
        </p:nvSpPr>
        <p:spPr>
          <a:xfrm>
            <a:off x="2722880" y="4358640"/>
            <a:ext cx="2072640" cy="82296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err="1"/>
              <a:t>FsImage</a:t>
            </a:r>
            <a:endParaRPr lang="en-US" sz="24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03F1261-2B15-4C4E-B821-309D32D46A72}"/>
              </a:ext>
            </a:extLst>
          </p:cNvPr>
          <p:cNvSpPr/>
          <p:nvPr/>
        </p:nvSpPr>
        <p:spPr>
          <a:xfrm>
            <a:off x="8026400" y="4358640"/>
            <a:ext cx="2072640" cy="82296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FsImage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15A5DC-E836-423D-84A3-66D6CDD5645D}"/>
              </a:ext>
            </a:extLst>
          </p:cNvPr>
          <p:cNvSpPr/>
          <p:nvPr/>
        </p:nvSpPr>
        <p:spPr>
          <a:xfrm>
            <a:off x="2722880" y="1645920"/>
            <a:ext cx="2072640" cy="82296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Secondary Node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3B0F34-4391-4375-829B-E8EA4A6C908E}"/>
              </a:ext>
            </a:extLst>
          </p:cNvPr>
          <p:cNvSpPr/>
          <p:nvPr/>
        </p:nvSpPr>
        <p:spPr>
          <a:xfrm>
            <a:off x="8026400" y="1645920"/>
            <a:ext cx="2072640" cy="82296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err="1"/>
              <a:t>NameNode</a:t>
            </a:r>
            <a:endParaRPr lang="en-US" sz="2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7A0F7C5-3341-439C-925A-46A317F15B1F}"/>
              </a:ext>
            </a:extLst>
          </p:cNvPr>
          <p:cNvCxnSpPr>
            <a:cxnSpLocks/>
          </p:cNvCxnSpPr>
          <p:nvPr/>
        </p:nvCxnSpPr>
        <p:spPr>
          <a:xfrm>
            <a:off x="4856480" y="2057400"/>
            <a:ext cx="313944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4C0425-CD1D-438F-A7BC-A1AEED46B0C4}"/>
              </a:ext>
            </a:extLst>
          </p:cNvPr>
          <p:cNvSpPr txBox="1"/>
          <p:nvPr/>
        </p:nvSpPr>
        <p:spPr>
          <a:xfrm>
            <a:off x="5466080" y="1645920"/>
            <a:ext cx="2072640" cy="64633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Query for edit logs in regular interval 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8009EAA-57AD-4662-9D4A-F6216F9CF28F}"/>
              </a:ext>
            </a:extLst>
          </p:cNvPr>
          <p:cNvCxnSpPr>
            <a:cxnSpLocks/>
          </p:cNvCxnSpPr>
          <p:nvPr/>
        </p:nvCxnSpPr>
        <p:spPr>
          <a:xfrm>
            <a:off x="9062720" y="2468880"/>
            <a:ext cx="0" cy="1889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D1267FE-C67E-4B78-A3A8-4DB4379F6754}"/>
              </a:ext>
            </a:extLst>
          </p:cNvPr>
          <p:cNvCxnSpPr>
            <a:cxnSpLocks/>
          </p:cNvCxnSpPr>
          <p:nvPr/>
        </p:nvCxnSpPr>
        <p:spPr>
          <a:xfrm>
            <a:off x="3759200" y="2468880"/>
            <a:ext cx="0" cy="1889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D89EDCC-FD05-4E3F-A90F-5E728CB12572}"/>
              </a:ext>
            </a:extLst>
          </p:cNvPr>
          <p:cNvSpPr txBox="1"/>
          <p:nvPr/>
        </p:nvSpPr>
        <p:spPr>
          <a:xfrm>
            <a:off x="2783840" y="3098800"/>
            <a:ext cx="2072640" cy="64633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Update </a:t>
            </a:r>
            <a:r>
              <a:rPr lang="en-US" b="1" dirty="0" err="1"/>
              <a:t>FsImage</a:t>
            </a:r>
            <a:r>
              <a:rPr lang="en-US" b="1" dirty="0"/>
              <a:t> with </a:t>
            </a:r>
            <a:r>
              <a:rPr lang="en-US" b="1" dirty="0" err="1"/>
              <a:t>editlogs</a:t>
            </a:r>
            <a:endParaRPr lang="en-US" b="1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8DE3A7D-D2E1-4CBA-BAB7-90E47D5E64C3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4795520" y="4770120"/>
            <a:ext cx="323088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5023ED2-F63B-4DA7-9020-887A23596E48}"/>
              </a:ext>
            </a:extLst>
          </p:cNvPr>
          <p:cNvSpPr txBox="1"/>
          <p:nvPr/>
        </p:nvSpPr>
        <p:spPr>
          <a:xfrm>
            <a:off x="5425440" y="4446954"/>
            <a:ext cx="2072640" cy="9233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Copy the update </a:t>
            </a:r>
            <a:r>
              <a:rPr lang="en-US" b="1" dirty="0" err="1"/>
              <a:t>FsImage</a:t>
            </a:r>
            <a:r>
              <a:rPr lang="en-US" b="1" dirty="0"/>
              <a:t> back to </a:t>
            </a:r>
            <a:r>
              <a:rPr lang="en-US" b="1" dirty="0" err="1"/>
              <a:t>NameNode</a:t>
            </a:r>
            <a:endParaRPr lang="en-US" b="1" dirty="0"/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38CC17DE-8C4B-48F1-9CC5-E6979DAC8E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86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779"/>
    </mc:Choice>
    <mc:Fallback>
      <p:transition spd="slow" advTm="135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516</Words>
  <Application>Microsoft Office PowerPoint</Application>
  <PresentationFormat>Widescreen</PresentationFormat>
  <Paragraphs>75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Office Theme</vt:lpstr>
      <vt:lpstr>Hadoop Tutorial</vt:lpstr>
      <vt:lpstr>HDFS Architecture</vt:lpstr>
      <vt:lpstr>Hadoop / HDFS Architecture</vt:lpstr>
      <vt:lpstr>Hadoop Architecture</vt:lpstr>
      <vt:lpstr>NameNode</vt:lpstr>
      <vt:lpstr>NameNode</vt:lpstr>
      <vt:lpstr>Data Node</vt:lpstr>
      <vt:lpstr>Secondary NameNode</vt:lpstr>
      <vt:lpstr>Secondary Node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 Tutorial</dc:title>
  <dc:creator>Viresh Kumar</dc:creator>
  <cp:lastModifiedBy>Viresh Kumar</cp:lastModifiedBy>
  <cp:revision>28</cp:revision>
  <dcterms:created xsi:type="dcterms:W3CDTF">2019-01-16T15:41:52Z</dcterms:created>
  <dcterms:modified xsi:type="dcterms:W3CDTF">2019-01-17T05:32:25Z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2019-01-16T15:42:50.7434260Z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13e708e2-ab8c-4fda-9f93-35785896cc9d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